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277"/>
    <a:srgbClr val="74C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0" d="100"/>
          <a:sy n="120" d="100"/>
        </p:scale>
        <p:origin x="-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E712A-7100-48D4-BF9F-B0F09AE53C38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BC898-7861-4711-9228-389020BA3F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50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BC898-7861-4711-9228-389020BA3F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8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60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9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2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49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5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4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8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3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7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81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AE55E-9A64-4A22-96ED-D021C0D11FDC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90D31-1949-47EE-94DA-D9263B9BA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2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consultantplus://offline/ref=DBD844808B5CD83E55A34E26BAB8EDD79FFE010BF5E9A935AB941DA05FjAf2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4740" y="851896"/>
            <a:ext cx="3678396" cy="834271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dirty="0" smtClean="0">
                <a:solidFill>
                  <a:srgbClr val="0A3277"/>
                </a:solidFill>
              </a:rPr>
              <a:t>1. НОРМАТИВНОЕ РЕГУЛИРОВАНИЕ ОКАЗАНИЯ </a:t>
            </a:r>
          </a:p>
          <a:p>
            <a:pPr algn="ctr"/>
            <a:r>
              <a:rPr lang="ru-RU" sz="700" b="1" dirty="0" smtClean="0">
                <a:solidFill>
                  <a:srgbClr val="0A3277"/>
                </a:solidFill>
              </a:rPr>
              <a:t>БЕСПЛАТНОЙ ЮРИДИЧЕСКОЙ ПОМОЩИ</a:t>
            </a:r>
          </a:p>
          <a:p>
            <a:pPr algn="ctr"/>
            <a:endParaRPr lang="ru-RU" sz="500" b="1" dirty="0" smtClean="0">
              <a:solidFill>
                <a:srgbClr val="0A3277"/>
              </a:solidFill>
            </a:endParaRPr>
          </a:p>
          <a:p>
            <a:pPr indent="180000" algn="just"/>
            <a:r>
              <a:rPr lang="ru-RU" sz="400" dirty="0" smtClean="0"/>
              <a:t>Вопросы предоставления бесплатной юридической помощи в Ханты-Мансийском автономном округе – Югре регулируются:</a:t>
            </a:r>
          </a:p>
          <a:p>
            <a:pPr indent="180000" algn="just">
              <a:buFont typeface="Arial" panose="020B0604020202020204" pitchFamily="34" charset="0"/>
              <a:buChar char="•"/>
            </a:pPr>
            <a:r>
              <a:rPr lang="ru-RU" sz="400" dirty="0" smtClean="0"/>
              <a:t>Федеральным законом от 21 ноября 2011 года № 324-ФЗ «О бесплатной юридической помощи в Российской Федерации»;</a:t>
            </a:r>
          </a:p>
          <a:p>
            <a:pPr indent="180000" algn="just">
              <a:buFont typeface="Arial" panose="020B0604020202020204" pitchFamily="34" charset="0"/>
              <a:buChar char="•"/>
            </a:pPr>
            <a:r>
              <a:rPr lang="ru-RU" sz="400" dirty="0" smtClean="0"/>
              <a:t>Законом Ханты-Мансийского автономного округа – Югры от 16 декабря 2011 года № 113-оз «О бесплатной юридической помощи в Ханты-Мансийском автономном округе – Югре»;</a:t>
            </a:r>
          </a:p>
          <a:p>
            <a:pPr indent="180000" algn="just">
              <a:buFont typeface="Arial" panose="020B0604020202020204" pitchFamily="34" charset="0"/>
              <a:buChar char="•"/>
            </a:pPr>
            <a:r>
              <a:rPr lang="ru-RU" sz="400" dirty="0" smtClean="0"/>
              <a:t>Постановлением Правительства Ханты-Мансийского автономного округа – Югры от 29 декабря 2011 года № 514-п «Об обеспечении граждан бесплатной юридической помощью в Ханты-Мансийском автономном округе – Югре».</a:t>
            </a:r>
            <a:endParaRPr lang="ru-RU" sz="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4740" y="1784932"/>
            <a:ext cx="3678396" cy="715089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rgbClr val="00B050"/>
                </a:solidFill>
              </a:rPr>
              <a:t>2. ВИДЫ ОКАЗАНИЯ БЕСПЛАТНОЙ ЮРИДИЧЕСКОЙ </a:t>
            </a:r>
            <a:r>
              <a:rPr lang="ru-RU" sz="700" b="1" dirty="0" smtClean="0">
                <a:solidFill>
                  <a:srgbClr val="00B050"/>
                </a:solidFill>
              </a:rPr>
              <a:t>ПОМОЩИ</a:t>
            </a:r>
          </a:p>
          <a:p>
            <a:pPr algn="ctr"/>
            <a:endParaRPr lang="ru-RU" sz="500" dirty="0">
              <a:solidFill>
                <a:srgbClr val="0A3277"/>
              </a:solidFill>
            </a:endParaRPr>
          </a:p>
          <a:p>
            <a:pPr indent="180000" algn="just"/>
            <a:r>
              <a:rPr lang="ru-RU" sz="400" dirty="0" smtClean="0"/>
              <a:t>Юридическая </a:t>
            </a:r>
            <a:r>
              <a:rPr lang="ru-RU" sz="400" dirty="0"/>
              <a:t>помощь предоставляется адвокатами Адвокатской Палаты Ханты-Мансийского автономного округа в следующих видах:</a:t>
            </a:r>
          </a:p>
          <a:p>
            <a:pPr indent="180000" algn="just">
              <a:buFont typeface="Arial" panose="020B0604020202020204" pitchFamily="34" charset="0"/>
              <a:buChar char="•"/>
            </a:pPr>
            <a:r>
              <a:rPr lang="ru-RU" sz="400" dirty="0" smtClean="0"/>
              <a:t>правовое </a:t>
            </a:r>
            <a:r>
              <a:rPr lang="ru-RU" sz="400" dirty="0"/>
              <a:t>консультирование в устной и письменной форме;</a:t>
            </a:r>
          </a:p>
          <a:p>
            <a:pPr indent="180000" algn="just">
              <a:buFont typeface="Arial" panose="020B0604020202020204" pitchFamily="34" charset="0"/>
              <a:buChar char="•"/>
            </a:pPr>
            <a:r>
              <a:rPr lang="ru-RU" sz="400" dirty="0" smtClean="0"/>
              <a:t>составление </a:t>
            </a:r>
            <a:r>
              <a:rPr lang="ru-RU" sz="400" dirty="0"/>
              <a:t>заявлений, жалоб, ходатайств и других документов правового характера;</a:t>
            </a:r>
          </a:p>
          <a:p>
            <a:pPr indent="180000" algn="just">
              <a:buFont typeface="Arial" panose="020B0604020202020204" pitchFamily="34" charset="0"/>
              <a:buChar char="•"/>
            </a:pPr>
            <a:r>
              <a:rPr lang="ru-RU" sz="400" dirty="0" smtClean="0"/>
              <a:t>представление </a:t>
            </a:r>
            <a:r>
              <a:rPr lang="ru-RU" sz="400" dirty="0"/>
              <a:t>интересов гражданина в судах, государственных и муниципальных органах, организациях в случаях и в порядке, которые установленных </a:t>
            </a:r>
            <a:r>
              <a:rPr lang="ru-RU" sz="400" dirty="0" smtClean="0"/>
              <a:t>законодательством.</a:t>
            </a:r>
          </a:p>
          <a:p>
            <a:pPr indent="180000" algn="just"/>
            <a:r>
              <a:rPr lang="ru-RU" sz="400" dirty="0" smtClean="0"/>
              <a:t>Установлено</a:t>
            </a:r>
            <a:r>
              <a:rPr lang="ru-RU" sz="400" dirty="0"/>
              <a:t>, что юридическая помощь может оказываться в иных не запрещенных законодательством Российской Федерации видах.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4740" y="2598786"/>
            <a:ext cx="3678396" cy="4232255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rgbClr val="0A3277"/>
                </a:solidFill>
              </a:rPr>
              <a:t>3. КАТЕГОРИИ ГРАЖДАН, ИМЕЮЩИХ ПРАВО НА ПОЛУЧЕНИЕ БЕСПЛАТНОЙ ЮРИДИЧЕСКОЙ </a:t>
            </a:r>
            <a:r>
              <a:rPr lang="ru-RU" sz="700" b="1" dirty="0" smtClean="0">
                <a:solidFill>
                  <a:srgbClr val="0A3277"/>
                </a:solidFill>
              </a:rPr>
              <a:t>ПОМОЩИ</a:t>
            </a:r>
          </a:p>
          <a:p>
            <a:endParaRPr lang="ru-RU" sz="500" dirty="0"/>
          </a:p>
          <a:p>
            <a:pPr indent="180000" algn="just"/>
            <a:r>
              <a:rPr lang="ru-RU" sz="400" dirty="0"/>
              <a:t>1) граждане, среднедушевой доход семей, которых ниже величины прожиточного минимума, установленного в Ханты-Мансийском автономном округе – Югры, либо одиноко проживающие граждане, доходы которых ниже величины прожиточного минимума; </a:t>
            </a:r>
          </a:p>
          <a:p>
            <a:pPr indent="180000" algn="just"/>
            <a:r>
              <a:rPr lang="ru-RU" sz="400" dirty="0"/>
              <a:t>2) инвалиды I, II группы и неработающие инвалиды </a:t>
            </a:r>
            <a:r>
              <a:rPr lang="en-US" sz="400" dirty="0"/>
              <a:t>III</a:t>
            </a:r>
            <a:r>
              <a:rPr lang="ru-RU" sz="400" dirty="0"/>
              <a:t> группы; </a:t>
            </a:r>
          </a:p>
          <a:p>
            <a:pPr indent="180000" algn="just"/>
            <a:r>
              <a:rPr lang="ru-RU" sz="400" dirty="0"/>
              <a:t>3) ветераны Великой Отечественной войны, Герои Российской Федерации, Герои Советского Союза, Герои Социалистического Труда, Герои Труда Российской Федерации; </a:t>
            </a:r>
          </a:p>
          <a:p>
            <a:pPr indent="180000" algn="just"/>
            <a:r>
              <a:rPr lang="ru-RU" sz="400" dirty="0"/>
              <a:t>4) дети-инвалиды, дети-сироты, дети, оставшиеся без попечения родителей, а также их законные представители и представители, если они обращаются за оказанием бесплатной юридической помощи по вопросам, связанным с обеспечением и защитой прав и законных интересов таких детей; </a:t>
            </a:r>
          </a:p>
          <a:p>
            <a:pPr indent="180000" algn="just"/>
            <a:r>
              <a:rPr lang="ru-RU" sz="400" dirty="0"/>
              <a:t>5) лица, желающие принять на воспитание в свою семью ребенка, оставшегося без попечения родителей, если они обращаются за оказанием бесплатной юридической помощи по вопросам, связанным с устройством ребенка на воспитание в семью;</a:t>
            </a:r>
          </a:p>
          <a:p>
            <a:pPr indent="180000" algn="just"/>
            <a:r>
              <a:rPr lang="ru-RU" sz="400" dirty="0"/>
              <a:t>6) лица из числа детей-сирот и детей, оставшихся без попечения родителей; </a:t>
            </a:r>
          </a:p>
          <a:p>
            <a:pPr indent="180000" algn="just"/>
            <a:r>
              <a:rPr lang="ru-RU" sz="400" dirty="0"/>
              <a:t>7) усыновители, если они обращаются за оказанием бесплатной юридической помощи по вопросам, связанным с обеспечением и защитой прав и законных интересов усыновленных детей;</a:t>
            </a:r>
          </a:p>
          <a:p>
            <a:pPr indent="180000" algn="just"/>
            <a:r>
              <a:rPr lang="ru-RU" sz="400" dirty="0"/>
              <a:t>8) граждане пожилого возраста и инвалиды, проживающие в организациях социального обслуживания, предоставляющих социальные услуги в стационарной форме;</a:t>
            </a:r>
          </a:p>
          <a:p>
            <a:pPr indent="180000" algn="just"/>
            <a:r>
              <a:rPr lang="ru-RU" sz="400" dirty="0"/>
              <a:t>9) несовершеннолетние, содержащиеся в учреждениях системы профилактики безнадзорности и правонарушений несовершеннолетних, и несовершеннолетние, отбывающие наказание в местах лишения свободы, а также их законные представители и представители, если они обращаются за оказанием бесплатной юридической помощи по вопросам, связанным с обеспечением и защитой прав и законных интересов таких несовершеннолетних (за исключением вопросов, связанных с оказанием юридической помощи в уголовном судопроизводстве); </a:t>
            </a:r>
          </a:p>
          <a:p>
            <a:pPr indent="180000" algn="just"/>
            <a:r>
              <a:rPr lang="ru-RU" sz="400" dirty="0"/>
              <a:t>10) граждане, имеющие право на бесплатную юридическую помощь в соответствии с </a:t>
            </a:r>
            <a:r>
              <a:rPr lang="ru-RU" sz="400" dirty="0">
                <a:hlinkClick r:id="rId4"/>
              </a:rPr>
              <a:t>Законом</a:t>
            </a:r>
            <a:r>
              <a:rPr lang="ru-RU" sz="400" dirty="0"/>
              <a:t> Российской Федерации от 2 июля 1992 года </a:t>
            </a:r>
            <a:br>
              <a:rPr lang="ru-RU" sz="400" dirty="0"/>
            </a:br>
            <a:r>
              <a:rPr lang="ru-RU" sz="400" dirty="0"/>
              <a:t>№ 3185-1 «О психиатрической помощи и гарантиях прав граждан при ее оказании»; </a:t>
            </a:r>
          </a:p>
          <a:p>
            <a:pPr indent="180000" algn="just"/>
            <a:r>
              <a:rPr lang="ru-RU" sz="400" dirty="0"/>
              <a:t>11) граждане, признанные судом недееспособными, а также их законные представители, если они обращаются за оказанием бесплатной юридической помощи по вопросам, связанным с обеспечением и защитой прав и законных интересов таких граждан; </a:t>
            </a:r>
          </a:p>
          <a:p>
            <a:pPr indent="180000" algn="just"/>
            <a:r>
              <a:rPr lang="ru-RU" sz="400" dirty="0"/>
              <a:t>12) граждане, пострадавшие в результате чрезвычайной ситуации:</a:t>
            </a:r>
          </a:p>
          <a:p>
            <a:pPr indent="180000" algn="just"/>
            <a:r>
              <a:rPr lang="ru-RU" sz="400" dirty="0"/>
              <a:t>а) супруг (супруга), состоявший (состоявшая) в зарегистрированном браке с погибшим (умершим) на день гибели (смерти) в результате чрезвычайной ситуации;</a:t>
            </a:r>
          </a:p>
          <a:p>
            <a:pPr indent="180000" algn="just"/>
            <a:r>
              <a:rPr lang="ru-RU" sz="400" dirty="0"/>
              <a:t>б) дети погибшего (умершего) в результате чрезвычайной ситуации;</a:t>
            </a:r>
          </a:p>
          <a:p>
            <a:pPr indent="180000" algn="just"/>
            <a:r>
              <a:rPr lang="ru-RU" sz="400" dirty="0"/>
              <a:t>в) родители погибшего (умершего) в результате чрезвычайной ситуации;</a:t>
            </a:r>
          </a:p>
          <a:p>
            <a:pPr indent="180000" algn="just"/>
            <a:r>
              <a:rPr lang="ru-RU" sz="400" dirty="0"/>
              <a:t>г) лица, находившиеся на полном содержании погибшего (умершего) в результате чрезвычайной ситуации или получавшие от него помощь, которая была для них постоянным и основным источником средств к существованию, а также иные лица, признанные иждивенцами в порядке, установленном законодательством Российской Федерации;</a:t>
            </a:r>
          </a:p>
          <a:p>
            <a:pPr indent="180000" algn="just"/>
            <a:r>
              <a:rPr lang="ru-RU" sz="400" dirty="0"/>
              <a:t>д) граждане, здоровью которых причинен вред в результате чрезвычайной ситуации;</a:t>
            </a:r>
          </a:p>
          <a:p>
            <a:pPr indent="180000" algn="just"/>
            <a:r>
              <a:rPr lang="ru-RU" sz="400" dirty="0"/>
              <a:t>е) граждане, лишившиеся жилого помещения либо утратившие полностью или частично иное имущество либо документы в результате чрезвычайной ситуации;</a:t>
            </a:r>
          </a:p>
          <a:p>
            <a:pPr indent="180000" algn="just"/>
            <a:r>
              <a:rPr lang="ru-RU" sz="400" dirty="0"/>
              <a:t>13) граждане, которым право на получение бесплатной юридической помощи в рамках государственной системы бесплатной юридической помощи предоставлено в соответствии с иными федеральными законами и законами субъектов Российской Федерации.</a:t>
            </a:r>
          </a:p>
          <a:p>
            <a:pPr indent="180000" algn="just"/>
            <a:r>
              <a:rPr lang="ru-RU" sz="400" dirty="0"/>
              <a:t>14) граждане пожилого возраста старше 65 лет; </a:t>
            </a:r>
          </a:p>
          <a:p>
            <a:pPr indent="180000" algn="just"/>
            <a:r>
              <a:rPr lang="ru-RU" sz="400" dirty="0"/>
              <a:t>15) бывшие несовершеннолетние узники концлагерей, гетто и других мест принудительного содержания, созданных фашистами и их союзниками в период Второй мировой войны;</a:t>
            </a:r>
          </a:p>
          <a:p>
            <a:pPr indent="180000" algn="just"/>
            <a:r>
              <a:rPr lang="ru-RU" sz="400" dirty="0"/>
              <a:t>16) вдовы военнослужащих, погибших в период войны с Финляндией, Великой Отечественной войны, войны с Японией, вдовы умерших инвалидов Великой Отечественной войны; </a:t>
            </a:r>
          </a:p>
          <a:p>
            <a:pPr indent="180000" algn="just"/>
            <a:r>
              <a:rPr lang="ru-RU" sz="400" dirty="0"/>
              <a:t>17) ветераны боевых действий; </a:t>
            </a:r>
          </a:p>
          <a:p>
            <a:pPr indent="180000" algn="just"/>
            <a:r>
              <a:rPr lang="ru-RU" sz="400" dirty="0"/>
              <a:t>18) члены семей погибших (умерших) ветеранов боевых действий; </a:t>
            </a:r>
          </a:p>
          <a:p>
            <a:pPr indent="180000" algn="just"/>
            <a:r>
              <a:rPr lang="ru-RU" sz="400" dirty="0"/>
              <a:t>19) многодетные родители и воспитывающие детей в возрасте до 14 лет родители в неполных семьях;</a:t>
            </a:r>
          </a:p>
          <a:p>
            <a:pPr indent="180000" algn="just"/>
            <a:r>
              <a:rPr lang="ru-RU" sz="400" dirty="0"/>
              <a:t>20) граждане, проживающие в труднодоступных и малонаселенных местностях автономного округа, в соответствии с перечнем населенных пунктов, утвержденных Правительством автономного округа;</a:t>
            </a:r>
          </a:p>
          <a:p>
            <a:pPr indent="180000" algn="just"/>
            <a:r>
              <a:rPr lang="ru-RU" sz="400" dirty="0"/>
              <a:t>21) представители коренных малочисленных народов Севера (далее - малочисленные народы), являющиеся субъектами права традиционного природопользования, ведущие традиционный образ жизни;</a:t>
            </a:r>
          </a:p>
          <a:p>
            <a:pPr indent="180000" algn="just"/>
            <a:r>
              <a:rPr lang="ru-RU" sz="400" dirty="0"/>
              <a:t>22) представители общественных организаций малочисленных народов, не имеющих статуса юридического лица;</a:t>
            </a:r>
          </a:p>
          <a:p>
            <a:pPr indent="180000" algn="just"/>
            <a:r>
              <a:rPr lang="ru-RU" sz="400" dirty="0"/>
              <a:t>23) лица, включенные в реестр пострадавших граждан, сформированный в соответствии со статьей 23 Федерального закона «Об участии в долевом строительстве многоквартирных домов и иных объектов недвижимости и о внесении изменений в некоторые законодательные акты Российской Федерации», если они обратились за оказанием бесплатной юридической помощи по вопросам защиты своих прав и законных интересов, нарушенных в результате действий (бездействия) застройщиков на территории автономного округа.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55700" y="851896"/>
            <a:ext cx="4650978" cy="2826306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50"/>
                </a:solidFill>
              </a:rPr>
              <a:t>4. СЛУЧАИ ОКАЗАНИЯ БЕСПЛАТНОЙ ЮРИДИЧЕСКОЙ </a:t>
            </a:r>
            <a:r>
              <a:rPr lang="ru-RU" sz="800" b="1" dirty="0" smtClean="0">
                <a:solidFill>
                  <a:srgbClr val="00B050"/>
                </a:solidFill>
              </a:rPr>
              <a:t>ПОМОЩИ</a:t>
            </a:r>
          </a:p>
          <a:p>
            <a:pPr algn="ctr"/>
            <a:endParaRPr lang="ru-RU" sz="400" dirty="0">
              <a:solidFill>
                <a:srgbClr val="00B050"/>
              </a:solidFill>
            </a:endParaRPr>
          </a:p>
          <a:p>
            <a:pPr indent="180000" algn="just"/>
            <a:r>
              <a:rPr lang="ru-RU" sz="400" dirty="0"/>
              <a:t>Бесплатная юридическая помощь оказывается гражданам в следующих случаях: </a:t>
            </a:r>
          </a:p>
          <a:p>
            <a:pPr indent="180000" algn="just"/>
            <a:r>
              <a:rPr lang="ru-RU" sz="400" dirty="0"/>
              <a:t>1) заключение, изменение, расторжение, признание недействительными сделок с недвижимым имуществом, государственная регистрация прав на недвижимое имущество и сделок с ним (в случае, если квартира, жилой дом или их части являются единственным жилым помещением гражданина и его семьи);</a:t>
            </a:r>
          </a:p>
          <a:p>
            <a:pPr indent="180000" algn="just"/>
            <a:r>
              <a:rPr lang="ru-RU" sz="400" dirty="0"/>
              <a:t>2) признание права на жилое помещение, предоставление жилого помещения по договору социального найма, расторжение и прекращение договора социального найма жилого помещения, выселение из жилого помещения (в случае, если квартира, жилой дом или их части являются единственным жилым помещением гражданина и его семьи);</a:t>
            </a:r>
          </a:p>
          <a:p>
            <a:pPr indent="180000" algn="just"/>
            <a:r>
              <a:rPr lang="ru-RU" sz="400" dirty="0"/>
              <a:t>3) признание и сохранение права собственности на земельный участок, права постоянного (бессрочного) пользования, а также права пожизненного наследуемого владения земельным участком (в случае, если на спорном земельном участке или его части находится жилой дом или его часть, являющиеся единственным жилым помещением гражданина и его семьи);</a:t>
            </a:r>
          </a:p>
          <a:p>
            <a:pPr indent="180000" algn="just"/>
            <a:r>
              <a:rPr lang="ru-RU" sz="400" dirty="0"/>
              <a:t>4) защита прав потребителей (в части предоставления коммунальных услуг);</a:t>
            </a:r>
          </a:p>
          <a:p>
            <a:pPr indent="180000" algn="just"/>
            <a:r>
              <a:rPr lang="ru-RU" sz="400" dirty="0"/>
              <a:t>5) отказ работодателя в заключении трудового договора, нарушающий гарантии, установленные Трудовым кодексом Российской Федерации, восстановление на работе, взыскание заработка, в том числе за время вынужденного прогула, компенсация морального вреда, причиненного неправомерными действиями (бездействием) работодателя;</a:t>
            </a:r>
          </a:p>
          <a:p>
            <a:pPr indent="180000" algn="just"/>
            <a:r>
              <a:rPr lang="ru-RU" sz="400" dirty="0"/>
              <a:t>6) признание гражданина безработным и установление пособия по безработице;</a:t>
            </a:r>
          </a:p>
          <a:p>
            <a:pPr indent="180000" algn="just"/>
            <a:r>
              <a:rPr lang="ru-RU" sz="400" dirty="0"/>
              <a:t>7) возмещение вреда, причиненного смертью кормильца, увечьем или иным повреждением здоровья, связанным с трудовой деятельностью;</a:t>
            </a:r>
          </a:p>
          <a:p>
            <a:pPr indent="180000" algn="just"/>
            <a:r>
              <a:rPr lang="ru-RU" sz="400" dirty="0"/>
              <a:t>8) предоставление мер социальной поддержки, оказание малоимущим гражданам государственной социальной помощи, предоставление субсидий на оплату жилого помещения и коммунальных услуг;</a:t>
            </a:r>
          </a:p>
          <a:p>
            <a:pPr indent="180000" algn="just"/>
            <a:r>
              <a:rPr lang="ru-RU" sz="400" dirty="0"/>
              <a:t>9) назначение, перерасчет и взыскание страховых пенсий по старости, пенсий по инвалидности и по случаю потери кормильца, пособий по временной нетрудоспособности, беременности и родам, безработице, в связи с трудовым увечьем или профессиональным заболеванием, единовременного пособия при рождении ребенка, ежемесячного пособия по уходу за ребенком, социального пособия на погребение;</a:t>
            </a:r>
          </a:p>
          <a:p>
            <a:pPr indent="180000" algn="just"/>
            <a:r>
              <a:rPr lang="ru-RU" sz="400" dirty="0"/>
              <a:t>10) установление и оспаривание отцовства (материнства), взыскание алиментов;</a:t>
            </a:r>
          </a:p>
          <a:p>
            <a:pPr indent="180000" algn="just"/>
            <a:r>
              <a:rPr lang="ru-RU" sz="400" dirty="0"/>
              <a:t>11) установление усыновления, опеки или попечительства над детьми-сиротами и детьми, оставшимися без попечения родителей, заключение договора об осуществлении опеки или попечительства над такими детьми;</a:t>
            </a:r>
          </a:p>
          <a:p>
            <a:pPr indent="180000" algn="just"/>
            <a:r>
              <a:rPr lang="ru-RU" sz="400" dirty="0"/>
              <a:t>12) защита прав и законных интересов детей-сирот и детей, оставшихся без попечения родителей, лиц из числа детей-сирот и детей, оставшихся без попечения родителей;</a:t>
            </a:r>
          </a:p>
          <a:p>
            <a:pPr indent="180000" algn="just"/>
            <a:r>
              <a:rPr lang="ru-RU" sz="400" dirty="0"/>
              <a:t>13) реабилитация граждан, пострадавших от политических репрессий;</a:t>
            </a:r>
          </a:p>
          <a:p>
            <a:pPr indent="180000" algn="just"/>
            <a:r>
              <a:rPr lang="ru-RU" sz="400" dirty="0"/>
              <a:t>14) ограничение дееспособности;</a:t>
            </a:r>
          </a:p>
          <a:p>
            <a:pPr indent="180000" algn="just"/>
            <a:r>
              <a:rPr lang="ru-RU" sz="400" dirty="0"/>
              <a:t>15) рассмотрение заявления о признании гражданина недееспособным;</a:t>
            </a:r>
          </a:p>
          <a:p>
            <a:pPr indent="180000" algn="just"/>
            <a:r>
              <a:rPr lang="ru-RU" sz="400" dirty="0"/>
              <a:t>16) обжалование нарушений прав и свобод граждан при оказании психиатрической помощи;</a:t>
            </a:r>
          </a:p>
          <a:p>
            <a:pPr indent="180000" algn="just"/>
            <a:r>
              <a:rPr lang="ru-RU" sz="400" dirty="0"/>
              <a:t>17) медико-социальная экспертиза и реабилитация инвалидов;</a:t>
            </a:r>
          </a:p>
          <a:p>
            <a:pPr indent="180000" algn="just"/>
            <a:r>
              <a:rPr lang="ru-RU" sz="400" dirty="0"/>
              <a:t>18) обжалование во внесудебном порядке актов органов государственной власти, органов местного самоуправления и должностных лиц;</a:t>
            </a:r>
          </a:p>
          <a:p>
            <a:pPr indent="180000" algn="just"/>
            <a:r>
              <a:rPr lang="ru-RU" sz="400" dirty="0"/>
              <a:t>19) восстановление имущественных прав, личных неимущественных прав, нарушенных в результате чрезвычайной ситуации, возмещение ущерба, причиненного вследствие чрезвычайной ситуации.</a:t>
            </a:r>
          </a:p>
          <a:p>
            <a:pPr indent="180000" algn="just"/>
            <a:r>
              <a:rPr lang="ru-RU" sz="400" dirty="0"/>
              <a:t>20) рассмотрение вопросов традиционного природопользования, землепользования (для представителей малочисленных народов, имеющих право на бесплатную юридическую помощь);</a:t>
            </a:r>
          </a:p>
          <a:p>
            <a:pPr indent="180000" algn="just"/>
            <a:r>
              <a:rPr lang="ru-RU" sz="400" dirty="0"/>
              <a:t>21) установление факта национальной принадлежности гражданина к малочисленным народам, проживающим на территории автономного округа (ханты, манси, ненцы);</a:t>
            </a:r>
          </a:p>
          <a:p>
            <a:pPr indent="180000" algn="just"/>
            <a:r>
              <a:rPr lang="ru-RU" sz="400" dirty="0"/>
              <a:t>22) защита прав и законных интересов граждан, нарушенных в результате действий (бездействия) застройщиков на территории автономного округа (для лиц, включенных в реестр пострадавших граждан);</a:t>
            </a:r>
          </a:p>
          <a:p>
            <a:pPr indent="180000" algn="just"/>
            <a:r>
              <a:rPr lang="ru-RU" sz="400" dirty="0"/>
              <a:t>23) отказ гражданам в бесплатной приватизации занимаемых ими по договорам социального найма жилых помещений.</a:t>
            </a:r>
          </a:p>
          <a:p>
            <a:r>
              <a:rPr lang="ru-RU" sz="400" dirty="0"/>
              <a:t> 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54518" y="3855866"/>
            <a:ext cx="4650978" cy="2621994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A3277"/>
                </a:solidFill>
              </a:rPr>
              <a:t>5. ПОРЯДОК ОКАЗАНИЯ ГРАЖДАНАМ БЕСПЛАТНОЙ ЮРИДИЧЕСКОЙ </a:t>
            </a:r>
            <a:r>
              <a:rPr lang="ru-RU" sz="800" b="1" dirty="0" smtClean="0">
                <a:solidFill>
                  <a:srgbClr val="0A3277"/>
                </a:solidFill>
              </a:rPr>
              <a:t>ПОМОЩИ</a:t>
            </a:r>
          </a:p>
          <a:p>
            <a:pPr algn="ctr"/>
            <a:endParaRPr lang="ru-RU" sz="800" b="1" dirty="0">
              <a:solidFill>
                <a:srgbClr val="0A3277"/>
              </a:solidFill>
            </a:endParaRPr>
          </a:p>
          <a:p>
            <a:pPr indent="180000" algn="just"/>
            <a:r>
              <a:rPr lang="ru-RU" sz="400" dirty="0"/>
              <a:t>Для получения бесплатной юридической помощи гражданин с заявлением обращается к адвокату участнику государственной системы бесплатной юридической помощи. Вместе с заявлением об оказании бесплатной юридической помощи представляет паспорт или иной документ, удостоверяющий личность гражданина Российской Федерации, а также документ, подтверждающий отнесение его к одной из категорий граждан, имеющих право на получение бесплатной юридической помощи.</a:t>
            </a:r>
            <a:endParaRPr lang="ru-RU" sz="400" b="1" dirty="0"/>
          </a:p>
          <a:p>
            <a:pPr indent="180000" algn="just"/>
            <a:r>
              <a:rPr lang="ru-RU" sz="400" dirty="0"/>
              <a:t>Заявление оформляется гражданином собственноручно либо его законным представителем на имя адвоката, к которому обратился гражданин. </a:t>
            </a:r>
            <a:endParaRPr lang="ru-RU" sz="400" b="1" dirty="0"/>
          </a:p>
          <a:p>
            <a:pPr indent="180000" algn="just"/>
            <a:r>
              <a:rPr lang="ru-RU" sz="400" dirty="0"/>
              <a:t>В заявлении указывается фамилия, имя, отчество гражданина, его место жительство, контактный телефон, а также конкретный случай или вопрос по которому необходимо оказать юридическую помощь, дата обращения и подпись заявителя, указывается, к какой категории он относится. </a:t>
            </a:r>
            <a:endParaRPr lang="ru-RU" sz="400" b="1" dirty="0"/>
          </a:p>
          <a:p>
            <a:pPr indent="180000" algn="just"/>
            <a:r>
              <a:rPr lang="ru-RU" sz="400" dirty="0"/>
              <a:t>К заявлению приобщается копия паспорта гражданина Российской Федерации или иного документа, удостоверяющего личность гражданина Российской Федерации, а также документ, подтверждающий отнесение его к одной из категорий граждан, имеющих право на получение бесплатной юридической помощи. </a:t>
            </a:r>
          </a:p>
          <a:p>
            <a:pPr indent="180000" algn="just"/>
            <a:r>
              <a:rPr lang="ru-RU" sz="400" dirty="0"/>
              <a:t>В заявлении гражданин должен указать, что по данному вопросу в аналогичном объеме он бесплатную юридическую помощь не получал. </a:t>
            </a:r>
          </a:p>
          <a:p>
            <a:pPr indent="180000" algn="just"/>
            <a:r>
              <a:rPr lang="ru-RU" sz="400" dirty="0"/>
              <a:t>За достоверность представленной информации в заявлении несет ответственность гражданин либо его законный представитель.</a:t>
            </a:r>
          </a:p>
          <a:p>
            <a:pPr indent="180000" algn="just"/>
            <a:r>
              <a:rPr lang="ru-RU" sz="400" dirty="0"/>
              <a:t>Документы, а также их копии, необходимые для получения бесплатной юридической помощи, представляются гражданином или его представителем адвокату осуществляющему деятельность по месту жительства гражданина.</a:t>
            </a:r>
          </a:p>
          <a:p>
            <a:pPr indent="180000" algn="just"/>
            <a:r>
              <a:rPr lang="ru-RU" sz="400" dirty="0"/>
              <a:t>В случае если гражданин по состоянию здоровья не имеет возможности самостоятельно передвигаться, он должен в заявлении собственноручно указать необходимость выезда адвоката к нему по месту жительства в связи с состоянием здоровья и представить документ подтверждающий такое его состояние здоровья. В этом случае адвокат для оказания бесплатной юридической помощи осуществляет выезд к такому гражданину. </a:t>
            </a:r>
            <a:endParaRPr lang="ru-RU" sz="400" b="1" dirty="0"/>
          </a:p>
          <a:p>
            <a:pPr indent="180000" algn="just"/>
            <a:r>
              <a:rPr lang="ru-RU" sz="400" dirty="0"/>
              <a:t>В случае, если гражданин относится к одной из категории граждан, имеющих право на получение бесплатной юридической помощи, а его случай относится к случаю оказания бесплатной юридической помощи, адвокат заключает с гражданином соглашение. </a:t>
            </a:r>
          </a:p>
          <a:p>
            <a:pPr indent="180000" algn="just"/>
            <a:r>
              <a:rPr lang="ru-RU" sz="400" dirty="0"/>
              <a:t>Весь объем оказанной бесплатной юридической помощи должен быть адвокатом документально подтвержден.</a:t>
            </a:r>
          </a:p>
          <a:p>
            <a:pPr indent="180000" algn="just"/>
            <a:r>
              <a:rPr lang="ru-RU" sz="400" dirty="0"/>
              <a:t>По окончанию оказания бесплатной юридической помощи между адвокатом и гражданином подписывается акт об оказании бесплатной юридической помощи.</a:t>
            </a:r>
          </a:p>
          <a:p>
            <a:pPr indent="180000" algn="just"/>
            <a:r>
              <a:rPr lang="ru-RU" sz="400" dirty="0"/>
              <a:t>Адвокат в случае обращения к нему гражданина, не имеющего право на бесплатную юридическую помощь, отказывает ему в оказании такой помощи. По требованию гражданина такой отказ оформляется письменно. </a:t>
            </a:r>
          </a:p>
          <a:p>
            <a:pPr indent="180000" algn="just"/>
            <a:r>
              <a:rPr lang="ru-RU" sz="400" dirty="0"/>
              <a:t>Адвокат также вправе принять решение об отказе в оказании бесплатной юридической помощи гражданину, имеющему право на получение такой помощи, в случаях, если гражданин:</a:t>
            </a:r>
          </a:p>
          <a:p>
            <a:pPr indent="180000" algn="just"/>
            <a:r>
              <a:rPr lang="ru-RU" sz="400" dirty="0"/>
              <a:t>- обратился за бесплатной юридической помощью по вопросу, не имеющему правового характера;</a:t>
            </a:r>
          </a:p>
          <a:p>
            <a:pPr indent="180000" algn="just"/>
            <a:r>
              <a:rPr lang="ru-RU" sz="400" dirty="0"/>
              <a:t>- просит составить заявление, жалобу, ходатайство или другой документ правового характера и (или) представлять его интересы в суде, государственном или муниципальном органе, организации при отсутствии правовых оснований для предъявления соответствующих требований;</a:t>
            </a:r>
          </a:p>
          <a:p>
            <a:pPr indent="180000" algn="just"/>
            <a:r>
              <a:rPr lang="ru-RU" sz="400" dirty="0"/>
              <a:t>- просит составить заявление в суд и (или) представлять его интересы в суде, государственном или муниципальном органе, организации при наличии установленных законодательством Российской Федерации препятствий к обращению в суд, государственный или муниципальный орган, организацию.</a:t>
            </a:r>
          </a:p>
          <a:p>
            <a:pPr indent="180000" algn="just"/>
            <a:r>
              <a:rPr lang="ru-RU" sz="400" dirty="0"/>
              <a:t>Если адвокат принимает решение о невозможности оказания бесплатной юридической помощи гражданину, имеющему право на получение такой помощи, ему выдается соответствующее заключение.</a:t>
            </a:r>
          </a:p>
          <a:p>
            <a:pPr indent="180000" algn="just"/>
            <a:r>
              <a:rPr lang="ru-RU" sz="400" dirty="0"/>
              <a:t>Адвокаты не оказывают бесплатную юридическую помощь гражданину, если прокурор обратился в суд с заявлением в защиту прав, свобод и законных интересов этого гражданина.</a:t>
            </a:r>
          </a:p>
          <a:p>
            <a:pPr indent="180000" algn="just"/>
            <a:r>
              <a:rPr lang="ru-RU" sz="400" dirty="0"/>
              <a:t>Отказ адвоката в оказании бесплатной юридической помощи может быть обжалован гражданином в суде, в установленном законодательством порядке.</a:t>
            </a:r>
          </a:p>
          <a:p>
            <a:pPr indent="180000" algn="just"/>
            <a:r>
              <a:rPr lang="ru-RU" sz="400" dirty="0"/>
              <a:t>Жалобы граждан на действия (бездействие) адвокатов при оказании ими бесплатной юридической помощи рассматриваются в соответствии с Федеральным законом от 31 мая 2002 года № 63-ФЗ «Об адвокатской деятельности и адвокатуре в Российской Федерации».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79242" y="851896"/>
            <a:ext cx="3073071" cy="3139142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0B050"/>
                </a:solidFill>
              </a:rPr>
              <a:t>6. ОКАЗАНИЕ БЕСПЛАТНОЙ ЮРИДИЧЕСКОЙ ПОМОЩИ ДРУГИМИ УЧАСТНИКАМИ ГОСУДАРСТВЕННОЙ СИСТЕМЫ ОКАЗАНИЯ БЕСПЛАТНОЙ ЮРИДИЧЕСКОЙ </a:t>
            </a:r>
            <a:r>
              <a:rPr lang="ru-RU" sz="800" b="1" dirty="0" smtClean="0">
                <a:solidFill>
                  <a:srgbClr val="00B050"/>
                </a:solidFill>
              </a:rPr>
              <a:t>ПОМОЩИ</a:t>
            </a:r>
          </a:p>
          <a:p>
            <a:pPr algn="ctr"/>
            <a:endParaRPr lang="ru-RU" sz="800" b="1" dirty="0">
              <a:solidFill>
                <a:srgbClr val="00B050"/>
              </a:solidFill>
            </a:endParaRPr>
          </a:p>
          <a:p>
            <a:pPr indent="180000" algn="just"/>
            <a:r>
              <a:rPr lang="ru-RU" sz="400" dirty="0"/>
              <a:t>Исполнительные органы государственной власти Ханты-Мансийского автономного округа – Югры и государственные органы Ханты-Мансийского автономного округа – Югры являются участниками государственной системы бесплатной юридической помощи (далее – участники).</a:t>
            </a:r>
          </a:p>
          <a:p>
            <a:pPr indent="180000" algn="just"/>
            <a:r>
              <a:rPr lang="ru-RU" sz="400" dirty="0"/>
              <a:t>В целях правового информирования и правового просвещения населения участники обязаны размещать в местах, доступных для граждан, в средствах массовой информации, в сети Интернет либо доводить до граждан иным способом следующую информацию:</a:t>
            </a:r>
            <a:endParaRPr lang="ru-RU" sz="400" b="1" dirty="0"/>
          </a:p>
          <a:p>
            <a:pPr indent="180000" algn="just"/>
            <a:r>
              <a:rPr lang="ru-RU" sz="400" dirty="0"/>
              <a:t>- порядок и случаи оказания бесплатной юридической помощи;</a:t>
            </a:r>
          </a:p>
          <a:p>
            <a:pPr indent="180000" algn="just"/>
            <a:r>
              <a:rPr lang="ru-RU" sz="400" dirty="0"/>
              <a:t>- содержание, пределы осуществления, способы реализации и защиты гарантированных законодательством Российской Федерации прав, свобод и законных интересов граждан, прав и законных интересов юридических лиц, содержание обязанностей граждан и юридических лиц и пределы исполнения таких обязанностей;</a:t>
            </a:r>
          </a:p>
          <a:p>
            <a:pPr indent="180000" algn="just"/>
            <a:r>
              <a:rPr lang="ru-RU" sz="400" dirty="0"/>
              <a:t>- компетенция и порядок деятельности органов государственной власти субъектов Российской Федерации и подведомственных им учреждений, полномочия их должностных лиц;</a:t>
            </a:r>
          </a:p>
          <a:p>
            <a:pPr indent="180000" algn="just"/>
            <a:r>
              <a:rPr lang="ru-RU" sz="400" dirty="0"/>
              <a:t>- правила оказания государственных и муниципальных услуг;</a:t>
            </a:r>
          </a:p>
          <a:p>
            <a:pPr indent="180000" algn="just"/>
            <a:r>
              <a:rPr lang="ru-RU" sz="400" dirty="0"/>
              <a:t>- основания, условия и порядок обжалования решений и действий государственных органов, подведомственных им учреждений и их должностных лиц;</a:t>
            </a:r>
          </a:p>
          <a:p>
            <a:pPr indent="180000" algn="just"/>
            <a:r>
              <a:rPr lang="ru-RU" sz="400" dirty="0"/>
              <a:t>- порядок совершения гражданами юридически значимых действий и типичные юридические ошибки при совершении таких действий.</a:t>
            </a:r>
          </a:p>
          <a:p>
            <a:pPr indent="180000" algn="just"/>
            <a:r>
              <a:rPr lang="ru-RU" sz="400" dirty="0"/>
              <a:t>Кроме того, предусмотрено, что участники и подведомственные им учреждения оказывают гражданам бесплатную юридическую помощь в виде правового консультирования в устной и письменной форме по вопросам, относящимся к их компетенции, в порядке, установленном законодательством Российской Федерации о порядке рассмотрения обращений граждан.</a:t>
            </a:r>
          </a:p>
          <a:p>
            <a:pPr indent="180000" algn="just"/>
            <a:r>
              <a:rPr lang="ru-RU" sz="400" dirty="0"/>
              <a:t>Участники и подведомственные им учреждения в случаях и в порядке, установленных федеральными законами и иными нормативными правовыми актами Российской Федерации, законами субъектов Российской Федерации, оказывают бесплатную юридическую помощь гражданам, нуждающимся в социальной поддержке и социальной защите, в виде составления заявлений, жалоб, ходатайств и других документов правового характера и (или) представляют интересы гражданина в судах, государственных и муниципальных органах, организациях. </a:t>
            </a:r>
          </a:p>
          <a:p>
            <a:pPr indent="180000" algn="just"/>
            <a:r>
              <a:rPr lang="ru-RU" sz="400" dirty="0"/>
              <a:t>В случае обращения гражданина к участникам с просьбой об оказании бесплатной юридической помощи, если оказание такой помощи не входит в их компетенцию, участники оказывают содействие гражданам в получении ими бесплатной юридической помощи, а именно: </a:t>
            </a:r>
          </a:p>
          <a:p>
            <a:pPr indent="180000" algn="just"/>
            <a:r>
              <a:rPr lang="ru-RU" sz="400" dirty="0"/>
              <a:t>- разъясняют порядок предоставления бесплатной юридической помощи гражданину;</a:t>
            </a:r>
            <a:endParaRPr lang="ru-RU" sz="400" b="1" dirty="0"/>
          </a:p>
          <a:p>
            <a:pPr indent="180000" algn="just"/>
            <a:r>
              <a:rPr lang="ru-RU" sz="400" dirty="0"/>
              <a:t>- устанавливают принадлежность гражданина к одной из категорий граждан, имеющих право на бесплатную юридическую помощь, а также случай оказания бесплатной юридической помощи;</a:t>
            </a:r>
            <a:endParaRPr lang="ru-RU" sz="400" b="1" dirty="0"/>
          </a:p>
          <a:p>
            <a:pPr indent="180000" algn="just"/>
            <a:r>
              <a:rPr lang="ru-RU" sz="400" dirty="0"/>
              <a:t>- запрашивают у гражданина либо в иных органах государственной власти, органах местного самоуправления и организациях документы, подтверждающие отнесение его к категории граждан, имеющих право на бесплатную юридическую помощь;</a:t>
            </a:r>
            <a:endParaRPr lang="ru-RU" sz="400" b="1" dirty="0"/>
          </a:p>
          <a:p>
            <a:pPr indent="180000" algn="just"/>
            <a:r>
              <a:rPr lang="ru-RU" sz="400" dirty="0"/>
              <a:t>- оформляют направление о предоставлении бесплатной юридической помощи гражданину адвокатом по форме, утвержденной Департаментом внутренней политики автономного округа.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81606" y="4185388"/>
            <a:ext cx="3070707" cy="1055608"/>
          </a:xfrm>
          <a:prstGeom prst="roundRect">
            <a:avLst/>
          </a:prstGeom>
          <a:solidFill>
            <a:schemeClr val="bg1">
              <a:alpha val="5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rgbClr val="0A3277"/>
                </a:solidFill>
              </a:rPr>
              <a:t>7. ОКАЗАНИЕ ЮРИДИЧЕСКОЙ ПОМОЩИ ГРАЖДАНАМ, ОКАЗАВШИМСЯ В ТРУДНОЙ ЖИЗНЕННОЙ </a:t>
            </a:r>
            <a:r>
              <a:rPr lang="ru-RU" sz="800" b="1" dirty="0" smtClean="0">
                <a:solidFill>
                  <a:srgbClr val="0A3277"/>
                </a:solidFill>
              </a:rPr>
              <a:t>СИТУАЦИИ</a:t>
            </a:r>
          </a:p>
          <a:p>
            <a:endParaRPr lang="ru-RU" sz="800" dirty="0"/>
          </a:p>
          <a:p>
            <a:pPr indent="180000" algn="just"/>
            <a:r>
              <a:rPr lang="ru-RU" sz="400" dirty="0"/>
              <a:t>Комиссия по рассмотрению обращений граждан, оказавшихся в трудной жизненной ситуации, создана приказом директора Департамента и им возглавляется.</a:t>
            </a:r>
          </a:p>
          <a:p>
            <a:pPr indent="180000" algn="just"/>
            <a:r>
              <a:rPr lang="ru-RU" sz="400" dirty="0"/>
              <a:t>При поступлении обращения гражданина, оказавшегося в трудной жизненной ситуации, в течение 2 рабочих дней со дня его поступления комиссия принимает решение об оказании ему в экстренном случае бесплатной юридической помощи либо об отказе в оказании такой помощи.</a:t>
            </a:r>
          </a:p>
          <a:p>
            <a:pPr indent="180000" algn="just"/>
            <a:r>
              <a:rPr lang="ru-RU" sz="400" dirty="0"/>
              <a:t>Решение комиссии оформляется протоколом за подписью членов комиссии, присутствующих на заседании.</a:t>
            </a:r>
          </a:p>
          <a:p>
            <a:pPr indent="180000" algn="just"/>
            <a:r>
              <a:rPr lang="ru-RU" sz="400" dirty="0"/>
              <a:t>Основанием для оказания бесплатной юридической помощи гражданину, оказавшемуся в трудной жизненной ситуации, является решение указанной комиссии.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26539" y="5435346"/>
            <a:ext cx="3378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" b="1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8. КОНТАКТЫ СОТРУДНИКОВ ДЕПАРТАМЕНТА ВНУТРЕННЕЙ ПОЛИТИКИ</a:t>
            </a:r>
          </a:p>
          <a:p>
            <a:pPr algn="ctr">
              <a:spcAft>
                <a:spcPts val="0"/>
              </a:spcAft>
            </a:pPr>
            <a:r>
              <a:rPr lang="ru-RU" sz="800" b="1" dirty="0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ХАНТЫ-МАНИСЙСКОГО АВТОНОМНОГО ОКРУГА – ЮГРЫ</a:t>
            </a:r>
            <a:endParaRPr lang="ru-RU" sz="800" dirty="0">
              <a:solidFill>
                <a:srgbClr val="00B050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8519"/>
              </p:ext>
            </p:extLst>
          </p:nvPr>
        </p:nvGraphicFramePr>
        <p:xfrm>
          <a:off x="9056271" y="5904743"/>
          <a:ext cx="2719011" cy="41243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941071"/>
                <a:gridCol w="1111190"/>
                <a:gridCol w="66675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A3277"/>
                          </a:solidFill>
                          <a:effectLst/>
                        </a:rPr>
                        <a:t>начальник </a:t>
                      </a:r>
                      <a:r>
                        <a:rPr lang="ru-RU" sz="500" dirty="0" smtClean="0">
                          <a:solidFill>
                            <a:srgbClr val="0A3277"/>
                          </a:solidFill>
                          <a:effectLst/>
                        </a:rPr>
                        <a:t>отдела</a:t>
                      </a:r>
                      <a:r>
                        <a:rPr lang="ru-RU" sz="500" dirty="0">
                          <a:solidFill>
                            <a:srgbClr val="0A3277"/>
                          </a:solidFill>
                          <a:effectLst/>
                        </a:rPr>
                        <a:t> </a:t>
                      </a:r>
                      <a:endParaRPr lang="ru-RU" sz="500" dirty="0">
                        <a:solidFill>
                          <a:srgbClr val="0A32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 dirty="0">
                          <a:solidFill>
                            <a:srgbClr val="0A3277"/>
                          </a:solidFill>
                          <a:effectLst/>
                        </a:rPr>
                        <a:t>Чебыкин Алексей Федорович</a:t>
                      </a:r>
                      <a:endParaRPr lang="ru-RU" sz="500" b="1" dirty="0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solidFill>
                            <a:srgbClr val="0A3277"/>
                          </a:solidFill>
                          <a:effectLst/>
                        </a:rPr>
                        <a:t>т. 8-3467-39-23-68</a:t>
                      </a:r>
                      <a:endParaRPr lang="ru-RU" sz="500" b="1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0A3277"/>
                          </a:solidFill>
                          <a:effectLst/>
                        </a:rPr>
                        <a:t>консультант</a:t>
                      </a:r>
                      <a:endParaRPr lang="ru-RU" sz="500" dirty="0">
                        <a:solidFill>
                          <a:srgbClr val="0A32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 dirty="0" err="1">
                          <a:solidFill>
                            <a:srgbClr val="0A3277"/>
                          </a:solidFill>
                          <a:effectLst/>
                        </a:rPr>
                        <a:t>Фартышев</a:t>
                      </a:r>
                      <a:r>
                        <a:rPr lang="ru-RU" sz="500" b="1" dirty="0">
                          <a:solidFill>
                            <a:srgbClr val="0A3277"/>
                          </a:solidFill>
                          <a:effectLst/>
                        </a:rPr>
                        <a:t> Алексей Евгеньевич</a:t>
                      </a:r>
                      <a:endParaRPr lang="ru-RU" sz="500" b="1" dirty="0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solidFill>
                            <a:srgbClr val="0A3277"/>
                          </a:solidFill>
                          <a:effectLst/>
                        </a:rPr>
                        <a:t>т. 8-3467-39-23-94</a:t>
                      </a:r>
                      <a:endParaRPr lang="ru-RU" sz="500" b="1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rgbClr val="0A3277"/>
                          </a:solidFill>
                          <a:effectLst/>
                        </a:rPr>
                        <a:t>консультант</a:t>
                      </a:r>
                      <a:endParaRPr lang="ru-RU" sz="500" dirty="0">
                        <a:solidFill>
                          <a:srgbClr val="0A32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 dirty="0">
                          <a:solidFill>
                            <a:srgbClr val="0A3277"/>
                          </a:solidFill>
                          <a:effectLst/>
                        </a:rPr>
                        <a:t>Попов Олег Владимирович</a:t>
                      </a:r>
                      <a:endParaRPr lang="ru-RU" sz="500" b="1" dirty="0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 dirty="0">
                          <a:solidFill>
                            <a:srgbClr val="0A3277"/>
                          </a:solidFill>
                          <a:effectLst/>
                        </a:rPr>
                        <a:t>т. 8-3467-39-23-66</a:t>
                      </a:r>
                      <a:endParaRPr lang="ru-RU" sz="500" b="1" dirty="0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0A3277"/>
                          </a:solidFill>
                          <a:effectLst/>
                        </a:rPr>
                        <a:t>главный специалист-эксперт</a:t>
                      </a:r>
                      <a:endParaRPr lang="ru-RU" sz="500" dirty="0">
                        <a:solidFill>
                          <a:srgbClr val="0A32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 dirty="0">
                          <a:solidFill>
                            <a:srgbClr val="0A3277"/>
                          </a:solidFill>
                          <a:effectLst/>
                        </a:rPr>
                        <a:t>Жучков Андрей Александрович</a:t>
                      </a:r>
                      <a:endParaRPr lang="ru-RU" sz="500" b="1" dirty="0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>
                          <a:solidFill>
                            <a:srgbClr val="0A3277"/>
                          </a:solidFill>
                          <a:effectLst/>
                        </a:rPr>
                        <a:t>т. 8-3467-39-23-41</a:t>
                      </a:r>
                      <a:endParaRPr lang="ru-RU" sz="500" b="1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solidFill>
                            <a:srgbClr val="0A3277"/>
                          </a:solidFill>
                          <a:effectLst/>
                        </a:rPr>
                        <a:t>главный специалист-эксперт</a:t>
                      </a:r>
                      <a:endParaRPr lang="ru-RU" sz="500" dirty="0">
                        <a:solidFill>
                          <a:srgbClr val="0A327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 dirty="0" err="1">
                          <a:solidFill>
                            <a:srgbClr val="0A3277"/>
                          </a:solidFill>
                          <a:effectLst/>
                        </a:rPr>
                        <a:t>Чичкан</a:t>
                      </a:r>
                      <a:r>
                        <a:rPr lang="ru-RU" sz="500" b="1" dirty="0">
                          <a:solidFill>
                            <a:srgbClr val="0A3277"/>
                          </a:solidFill>
                          <a:effectLst/>
                        </a:rPr>
                        <a:t> Сергей Николаевич</a:t>
                      </a:r>
                      <a:endParaRPr lang="ru-RU" sz="500" b="1" dirty="0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b="1" dirty="0">
                          <a:solidFill>
                            <a:srgbClr val="0A3277"/>
                          </a:solidFill>
                          <a:effectLst/>
                        </a:rPr>
                        <a:t>т. 8-3467-39-20-81</a:t>
                      </a:r>
                      <a:endParaRPr lang="ru-RU" sz="500" b="1" dirty="0">
                        <a:solidFill>
                          <a:srgbClr val="0A327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7284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349</Words>
  <Application>Microsoft Office PowerPoint</Application>
  <PresentationFormat>Широкоэкранный</PresentationFormat>
  <Paragraphs>135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Райшев Никита Анатольевич</dc:creator>
  <cp:lastModifiedBy>Райшев Никита Анатольевич</cp:lastModifiedBy>
  <cp:revision>11</cp:revision>
  <cp:lastPrinted>2019-07-11T10:03:13Z</cp:lastPrinted>
  <dcterms:created xsi:type="dcterms:W3CDTF">2019-07-11T09:23:12Z</dcterms:created>
  <dcterms:modified xsi:type="dcterms:W3CDTF">2019-07-11T11:49:08Z</dcterms:modified>
</cp:coreProperties>
</file>